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Bodoni FLF" charset="1" panose="02000606090000020003"/>
      <p:regular r:id="rId16"/>
    </p:embeddedFont>
    <p:embeddedFont>
      <p:font typeface="Calibri (MS) Bold" charset="1" panose="020F0702030404030204"/>
      <p:regular r:id="rId18"/>
    </p:embeddedFont>
    <p:embeddedFont>
      <p:font typeface="Montserrat Light" charset="1" panose="00000400000000000000"/>
      <p:regular r:id="rId19"/>
    </p:embeddedFont>
    <p:embeddedFont>
      <p:font typeface="Newsreader 36pt" charset="1" panose="02000000000000000000"/>
      <p:regular r:id="rId22"/>
    </p:embeddedFont>
    <p:embeddedFont>
      <p:font typeface="Calibri (MS)" charset="1" panose="020F05020202040302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notesSlides/notesSlide2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notesSlides/notesSlide5.xml" Type="http://schemas.openxmlformats.org/officeDocument/2006/relationships/notesSlide"/><Relationship Id="rId25" Target="notesSlides/notesSlide6.xml" Type="http://schemas.openxmlformats.org/officeDocument/2006/relationships/notesSlide"/><Relationship Id="rId26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OpenAI image generation; original fictional campaign asset: reception.png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No external sources. Original fictional brand strategy and copy.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No external sources. Original fictional brand strategy and copy.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No external sources. Original fictional brand strategy and copy.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OpenAI image generation; original fictional campaign asset: facial.png, massage.png, recovery.png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OpenAI image generation; original fictional campaign asset: recovery.png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[Sources]</a:t>
            </a:r>
          </a:p>
          <a:p>
            <a:r>
              <a:rPr lang="en-US"/>
              <a:t>- No external sources. Original fictional brand strategy and copy.</a:t>
            </a:r>
          </a:p>
          <a:p>
            <a:r>
              <a:rPr lang="en-US"/>
              <a:t>[/Sources]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-317989" y="5318626"/>
            <a:ext cx="19389784" cy="6220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77"/>
              </a:lnSpc>
            </a:pPr>
            <a:r>
              <a:rPr lang="en-US" sz="38814">
                <a:solidFill>
                  <a:srgbClr val="FFFFFF"/>
                </a:solidFill>
                <a:latin typeface="Bodoni FLF"/>
                <a:ea typeface="Bodoni FLF"/>
                <a:cs typeface="Bodoni FLF"/>
                <a:sym typeface="Bodoni FLF"/>
              </a:rPr>
              <a:t>VELORA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155212" y="-51689"/>
            <a:ext cx="8143875" cy="10808307"/>
            <a:chOff x="0" y="0"/>
            <a:chExt cx="10858500" cy="144110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858500" cy="14411075"/>
            </a:xfrm>
            <a:custGeom>
              <a:avLst/>
              <a:gdLst/>
              <a:ahLst/>
              <a:cxnLst/>
              <a:rect r="r" b="b" t="t" l="l"/>
              <a:pathLst>
                <a:path h="14411075" w="10858500">
                  <a:moveTo>
                    <a:pt x="0" y="0"/>
                  </a:moveTo>
                  <a:lnTo>
                    <a:pt x="10858500" y="0"/>
                  </a:lnTo>
                  <a:lnTo>
                    <a:pt x="10858500" y="14411075"/>
                  </a:lnTo>
                  <a:lnTo>
                    <a:pt x="0" y="144110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105" t="0" r="-310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-317989" y="5318626"/>
            <a:ext cx="19389784" cy="6220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77"/>
              </a:lnSpc>
            </a:pPr>
            <a:r>
              <a:rPr lang="en-US" sz="38814">
                <a:solidFill>
                  <a:srgbClr val="F3EEE6">
                    <a:alpha val="23922"/>
                  </a:srgbClr>
                </a:solidFill>
                <a:latin typeface="Bodoni FLF"/>
                <a:ea typeface="Bodoni FLF"/>
                <a:cs typeface="Bodoni FLF"/>
                <a:sym typeface="Bodoni FLF"/>
              </a:rPr>
              <a:t>VELORA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86627" y="1861554"/>
            <a:ext cx="1767334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POSITIONING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86627" y="2587690"/>
            <a:ext cx="7820978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 full-service urban sanctuary that combines high-touch spa rituals with modern recovery and skin expertise.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77504" y="5352464"/>
            <a:ext cx="7104818" cy="38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You leave feeling more like yourself.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95750" y="6628814"/>
            <a:ext cx="1348978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AUDIENCE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87579" y="7356195"/>
            <a:ext cx="7820025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Design-conscious guests who want visible results, genuine rest and rituals worth returning to.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86627" y="4628564"/>
            <a:ext cx="1204912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PROMISE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60265" y="2473504"/>
            <a:ext cx="3521062" cy="3362894"/>
            <a:chOff x="0" y="0"/>
            <a:chExt cx="927358" cy="8857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7358" cy="885700"/>
            </a:xfrm>
            <a:custGeom>
              <a:avLst/>
              <a:gdLst/>
              <a:ahLst/>
              <a:cxnLst/>
              <a:rect r="r" b="b" t="t" l="l"/>
              <a:pathLst>
                <a:path h="885700" w="927358">
                  <a:moveTo>
                    <a:pt x="0" y="0"/>
                  </a:moveTo>
                  <a:lnTo>
                    <a:pt x="927358" y="0"/>
                  </a:lnTo>
                  <a:lnTo>
                    <a:pt x="927358" y="885700"/>
                  </a:lnTo>
                  <a:lnTo>
                    <a:pt x="0" y="885700"/>
                  </a:lnTo>
                  <a:close/>
                </a:path>
              </a:pathLst>
            </a:custGeom>
            <a:solidFill>
              <a:srgbClr val="1D100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927358" cy="914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55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317989" y="5318626"/>
            <a:ext cx="19389784" cy="621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77"/>
              </a:lnSpc>
            </a:pPr>
            <a:r>
              <a:rPr lang="en-US" sz="38814">
                <a:solidFill>
                  <a:srgbClr val="8C9685">
                    <a:alpha val="0"/>
                  </a:srgbClr>
                </a:solidFill>
                <a:latin typeface="Bodoni FLF"/>
                <a:ea typeface="Bodoni FLF"/>
                <a:cs typeface="Bodoni FLF"/>
                <a:sym typeface="Bodoni FLF"/>
              </a:rPr>
              <a:t>VELORA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48177" y="7092956"/>
            <a:ext cx="292916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PRIMARY WORDMARK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48177" y="7819092"/>
            <a:ext cx="5665941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Use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f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 ext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eri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 s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ign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ge, me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nu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nd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 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astheads.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48177" y="3018228"/>
            <a:ext cx="5008097" cy="1613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30"/>
              </a:lnSpc>
            </a:pPr>
            <a:r>
              <a:rPr lang="en-US" sz="10025">
                <a:solidFill>
                  <a:srgbClr val="8C9685"/>
                </a:solidFill>
                <a:latin typeface="Bodoni FLF"/>
                <a:ea typeface="Bodoni FLF"/>
                <a:cs typeface="Bodoni FLF"/>
                <a:sym typeface="Bodoni FLF"/>
              </a:rPr>
              <a:t>VELORA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61898" y="4687192"/>
            <a:ext cx="5817870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 I T U A L   S P 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421868" y="7055974"/>
            <a:ext cx="167736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MONOGRAM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421868" y="7782110"/>
            <a:ext cx="5665941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2500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Use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for 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social ava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rs, seals, 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gift card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 and sma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ll-for</a:t>
            </a:r>
            <a:r>
              <a:rPr lang="en-US" sz="25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mat touchpoints.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575470" y="2347699"/>
            <a:ext cx="1490650" cy="279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89"/>
              </a:lnSpc>
            </a:pPr>
            <a:r>
              <a:rPr lang="en-US" sz="17407">
                <a:solidFill>
                  <a:srgbClr val="8C9685"/>
                </a:solidFill>
                <a:latin typeface="Bodoni FLF"/>
                <a:ea typeface="Bodoni FLF"/>
                <a:cs typeface="Bodoni FLF"/>
                <a:sym typeface="Bodoni FLF"/>
              </a:rPr>
              <a:t>V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534611" y="5105400"/>
            <a:ext cx="1572369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true" sz="1800">
                <a:solidFill>
                  <a:srgbClr val="FFFDF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 I T U A L   S P 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05840" y="1055370"/>
            <a:ext cx="15533370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312B28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Color and Typography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676879" y="2583547"/>
            <a:ext cx="2678146" cy="2146606"/>
            <a:chOff x="0" y="0"/>
            <a:chExt cx="2495550" cy="20002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95550" cy="2000250"/>
            </a:xfrm>
            <a:custGeom>
              <a:avLst/>
              <a:gdLst/>
              <a:ahLst/>
              <a:cxnLst/>
              <a:rect r="r" b="b" t="t" l="l"/>
              <a:pathLst>
                <a:path h="2000250" w="2495550">
                  <a:moveTo>
                    <a:pt x="0" y="0"/>
                  </a:moveTo>
                  <a:lnTo>
                    <a:pt x="2495550" y="0"/>
                  </a:lnTo>
                  <a:lnTo>
                    <a:pt x="2495550" y="2000250"/>
                  </a:lnTo>
                  <a:lnTo>
                    <a:pt x="0" y="2000250"/>
                  </a:lnTo>
                  <a:close/>
                </a:path>
              </a:pathLst>
            </a:custGeom>
            <a:solidFill>
              <a:srgbClr val="F3EEE6"/>
            </a:solidFill>
            <a:ln w="14288" cap="sq">
              <a:solidFill>
                <a:srgbClr val="CDBFAE"/>
              </a:solidFill>
              <a:prstDash val="solid"/>
              <a:miter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1817942" y="4962608"/>
            <a:ext cx="2396021" cy="32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931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BONE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17942" y="5421898"/>
            <a:ext cx="2396021" cy="31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1770">
                <a:solidFill>
                  <a:srgbClr val="8C9685"/>
                </a:solidFill>
                <a:latin typeface="Calibri (MS)"/>
                <a:ea typeface="Calibri (MS)"/>
                <a:cs typeface="Calibri (MS)"/>
                <a:sym typeface="Calibri (MS)"/>
              </a:rPr>
              <a:t>#F3EEE6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753680" y="2593769"/>
            <a:ext cx="2657702" cy="2126162"/>
            <a:chOff x="0" y="0"/>
            <a:chExt cx="2476500" cy="198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765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198120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CDBFAE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4884521" y="4962608"/>
            <a:ext cx="2396021" cy="32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931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SAND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84521" y="5421898"/>
            <a:ext cx="2396021" cy="31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1770">
                <a:solidFill>
                  <a:srgbClr val="8C9685"/>
                </a:solidFill>
                <a:latin typeface="Calibri (MS)"/>
                <a:ea typeface="Calibri (MS)"/>
                <a:cs typeface="Calibri (MS)"/>
                <a:sym typeface="Calibri (MS)"/>
              </a:rPr>
              <a:t>#CDBFAE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820260" y="2593769"/>
            <a:ext cx="2657702" cy="2126162"/>
            <a:chOff x="0" y="0"/>
            <a:chExt cx="2476500" cy="1981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765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198120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8C9685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51101" y="4962608"/>
            <a:ext cx="2396021" cy="32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931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SAGE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51101" y="5421898"/>
            <a:ext cx="2396021" cy="31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1770">
                <a:solidFill>
                  <a:srgbClr val="8C9685"/>
                </a:solidFill>
                <a:latin typeface="Calibri (MS)"/>
                <a:ea typeface="Calibri (MS)"/>
                <a:cs typeface="Calibri (MS)"/>
                <a:sym typeface="Calibri (MS)"/>
              </a:rPr>
              <a:t>#8C9685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0886839" y="2593769"/>
            <a:ext cx="2657702" cy="2126162"/>
            <a:chOff x="0" y="0"/>
            <a:chExt cx="2476500" cy="198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765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198120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312B28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1017680" y="4962608"/>
            <a:ext cx="2396021" cy="32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931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ESPRESSO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017680" y="5421898"/>
            <a:ext cx="2396021" cy="31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1770">
                <a:solidFill>
                  <a:srgbClr val="8C9685"/>
                </a:solidFill>
                <a:latin typeface="Calibri (MS)"/>
                <a:ea typeface="Calibri (MS)"/>
                <a:cs typeface="Calibri (MS)"/>
                <a:sym typeface="Calibri (MS)"/>
              </a:rPr>
              <a:t>#312B28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3953419" y="2593769"/>
            <a:ext cx="2657702" cy="2126162"/>
            <a:chOff x="0" y="0"/>
            <a:chExt cx="2476500" cy="1981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4765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1981200"/>
                  </a:lnTo>
                  <a:lnTo>
                    <a:pt x="0" y="1981200"/>
                  </a:lnTo>
                  <a:close/>
                </a:path>
              </a:pathLst>
            </a:custGeom>
            <a:solidFill>
              <a:srgbClr val="B18359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4084260" y="4962608"/>
            <a:ext cx="2396021" cy="325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931" b="true">
                <a:solidFill>
                  <a:srgbClr val="312B2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RITUAL AMBER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084260" y="5421898"/>
            <a:ext cx="2396021" cy="31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4"/>
              </a:lnSpc>
            </a:pPr>
            <a:r>
              <a:rPr lang="en-US" sz="1770">
                <a:solidFill>
                  <a:srgbClr val="8C9685"/>
                </a:solidFill>
                <a:latin typeface="Calibri (MS)"/>
                <a:ea typeface="Calibri (MS)"/>
                <a:cs typeface="Calibri (MS)"/>
                <a:sym typeface="Calibri (MS)"/>
              </a:rPr>
              <a:t>#B18359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38225" y="7514836"/>
            <a:ext cx="810577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99"/>
              </a:lnSpc>
              <a:spcBef>
                <a:spcPct val="0"/>
              </a:spcBef>
            </a:pPr>
            <a:r>
              <a:rPr lang="en-US" sz="4499" strike="noStrike" u="none">
                <a:solidFill>
                  <a:srgbClr val="312B28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Editorial warmth for names, headlines and elevated moments.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668000" y="7324336"/>
            <a:ext cx="658558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2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Clear structure for menus, details, prices, captions and calls to action.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04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38225" y="6665206"/>
            <a:ext cx="838962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b="true" sz="2062" spc="206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HEADER | NEWSREADER 36PT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668000" y="6665206"/>
            <a:ext cx="838962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b="true" sz="2062" spc="206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BODY | MONTSERRAT LIGHT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2714625"/>
            <a:ext cx="5072062" cy="4714875"/>
            <a:chOff x="0" y="0"/>
            <a:chExt cx="6762750" cy="62865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62750" cy="6286500"/>
            </a:xfrm>
            <a:custGeom>
              <a:avLst/>
              <a:gdLst/>
              <a:ahLst/>
              <a:cxnLst/>
              <a:rect r="r" b="b" t="t" l="l"/>
              <a:pathLst>
                <a:path h="6286500" w="6762750">
                  <a:moveTo>
                    <a:pt x="0" y="0"/>
                  </a:moveTo>
                  <a:lnTo>
                    <a:pt x="6762750" y="0"/>
                  </a:lnTo>
                  <a:lnTo>
                    <a:pt x="6762750" y="6286500"/>
                  </a:lnTo>
                  <a:lnTo>
                    <a:pt x="0" y="6286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971" t="0" r="-1197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357938" y="2714625"/>
            <a:ext cx="5072062" cy="4714875"/>
            <a:chOff x="0" y="0"/>
            <a:chExt cx="6762750" cy="6286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762750" cy="6286500"/>
            </a:xfrm>
            <a:custGeom>
              <a:avLst/>
              <a:gdLst/>
              <a:ahLst/>
              <a:cxnLst/>
              <a:rect r="r" b="b" t="t" l="l"/>
              <a:pathLst>
                <a:path h="6286500" w="6762750">
                  <a:moveTo>
                    <a:pt x="0" y="0"/>
                  </a:moveTo>
                  <a:lnTo>
                    <a:pt x="6762750" y="0"/>
                  </a:lnTo>
                  <a:lnTo>
                    <a:pt x="6762750" y="6286500"/>
                  </a:lnTo>
                  <a:lnTo>
                    <a:pt x="0" y="6286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971" t="0" r="-1197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801475" y="2714625"/>
            <a:ext cx="5072062" cy="4714875"/>
            <a:chOff x="0" y="0"/>
            <a:chExt cx="6762750" cy="6286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62750" cy="6286500"/>
            </a:xfrm>
            <a:custGeom>
              <a:avLst/>
              <a:gdLst/>
              <a:ahLst/>
              <a:cxnLst/>
              <a:rect r="r" b="b" t="t" l="l"/>
              <a:pathLst>
                <a:path h="6286500" w="6762750">
                  <a:moveTo>
                    <a:pt x="0" y="0"/>
                  </a:moveTo>
                  <a:lnTo>
                    <a:pt x="6762750" y="0"/>
                  </a:lnTo>
                  <a:lnTo>
                    <a:pt x="6762750" y="6286500"/>
                  </a:lnTo>
                  <a:lnTo>
                    <a:pt x="0" y="6286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211" r="0" b="-17211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05840" y="7760970"/>
            <a:ext cx="4889182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5"/>
              </a:lnSpc>
            </a:pPr>
            <a:r>
              <a:rPr lang="en-US" sz="1462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DETAIL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49378" y="7760970"/>
            <a:ext cx="4889182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5"/>
              </a:lnSpc>
            </a:pPr>
            <a:r>
              <a:rPr lang="en-US" sz="1462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SPACE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92915" y="7760970"/>
            <a:ext cx="4889182" cy="251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5"/>
              </a:lnSpc>
            </a:pPr>
            <a:r>
              <a:rPr lang="en-US" sz="1462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RITUAL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05112" y="8738131"/>
            <a:ext cx="12677775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sz="2800" strike="noStrike" u="none">
                <a:solidFill>
                  <a:srgbClr val="312B2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Natural texture · warm shadows · honest materials · calm composition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5840" y="1055370"/>
            <a:ext cx="15533370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312B28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Photography Direction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08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05840" y="1055370"/>
            <a:ext cx="15533370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FFFDFC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Spa Menu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12B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0000"/>
              </a:blip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55571" y="2550477"/>
            <a:ext cx="14376858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5625">
                <a:solidFill>
                  <a:srgbClr val="F3EEE6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Sound calm.</a:t>
            </a:r>
          </a:p>
          <a:p>
            <a:pPr algn="l">
              <a:lnSpc>
                <a:spcPts val="6750"/>
              </a:lnSpc>
            </a:pPr>
            <a:r>
              <a:rPr lang="en-US" sz="5625">
                <a:solidFill>
                  <a:srgbClr val="F3EEE6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Say something.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59381" y="5638436"/>
            <a:ext cx="1147934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0"/>
              </a:lnSpc>
              <a:spcBef>
                <a:spcPct val="0"/>
              </a:spcBef>
            </a:pPr>
            <a:r>
              <a:rPr lang="en-US" sz="3600" strike="noStrike" u="none">
                <a:solidFill>
                  <a:srgbClr val="F3EEE6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Assured · warm · sensory · concise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55571" y="7806763"/>
            <a:ext cx="7493403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0"/>
              </a:lnSpc>
              <a:spcBef>
                <a:spcPct val="0"/>
              </a:spcBef>
            </a:pPr>
            <a:r>
              <a:rPr lang="en-US" sz="3600" strike="noStrike" u="none">
                <a:solidFill>
                  <a:srgbClr val="F3EEE6"/>
                </a:solidFill>
                <a:latin typeface="Newsreader 36pt"/>
                <a:ea typeface="Newsreader 36pt"/>
                <a:cs typeface="Newsreader 36pt"/>
                <a:sym typeface="Newsreader 36pt"/>
              </a:rPr>
              <a:t>Wellness jargon · exaggerated claims · urgency · perfection language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807815" y="9804082"/>
            <a:ext cx="4457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50"/>
              </a:lnSpc>
            </a:pPr>
            <a:r>
              <a:rPr lang="en-US" sz="1125" b="true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59381" y="1889687"/>
            <a:ext cx="277229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VOICE &amp; MESSAGING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59381" y="5110566"/>
            <a:ext cx="102163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 ARE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55571" y="7282888"/>
            <a:ext cx="1367805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9"/>
              </a:lnSpc>
            </a:pPr>
            <a:r>
              <a:rPr lang="en-US" b="true" sz="2074" spc="207">
                <a:solidFill>
                  <a:srgbClr val="8C968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 AVOID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DAHR8KNdnpY</dc:identifier>
  <dcterms:modified xsi:type="dcterms:W3CDTF">2011-08-01T06:04:30Z</dcterms:modified>
  <cp:revision>1</cp:revision>
  <dc:title>velora-complete-brand-guide.pptx</dc:title>
</cp:coreProperties>
</file>